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005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23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0843" y="663001"/>
            <a:ext cx="7772400" cy="1470025"/>
          </a:xfrm>
        </p:spPr>
        <p:txBody>
          <a:bodyPr/>
          <a:lstStyle/>
          <a:p>
            <a:pPr algn="ctr"/>
            <a:r>
              <a:rPr sz="4400" b="1" dirty="0" err="1">
                <a:solidFill>
                  <a:srgbClr val="2C3E50"/>
                </a:solidFill>
              </a:rPr>
              <a:t>CleanSwift</a:t>
            </a:r>
            <a:r>
              <a:rPr sz="4400" b="1" dirty="0">
                <a:solidFill>
                  <a:srgbClr val="2C3E50"/>
                </a:solidFill>
              </a:rPr>
              <a:t> Laundry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sz="3200" b="0" dirty="0">
                <a:solidFill>
                  <a:srgbClr val="3498DB"/>
                </a:solidFill>
              </a:rPr>
              <a:t>Marketing Plan</a:t>
            </a:r>
          </a:p>
          <a:p>
            <a:pPr algn="ctr"/>
            <a:r>
              <a:rPr sz="2000" dirty="0">
                <a:solidFill>
                  <a:srgbClr val="2C3E50"/>
                </a:solidFill>
              </a:rPr>
              <a:t>
Presented by: Heba </a:t>
            </a:r>
            <a:r>
              <a:rPr sz="2000" dirty="0" err="1">
                <a:solidFill>
                  <a:srgbClr val="2C3E50"/>
                </a:solidFill>
              </a:rPr>
              <a:t>Saayda</a:t>
            </a:r>
            <a:endParaRPr sz="2000" dirty="0">
              <a:solidFill>
                <a:srgbClr val="2C3E50"/>
              </a:solidFill>
            </a:endParaRPr>
          </a:p>
          <a:p>
            <a:pPr algn="ctr"/>
            <a:r>
              <a:rPr sz="1600" dirty="0">
                <a:solidFill>
                  <a:srgbClr val="2C3E50"/>
                </a:solidFill>
              </a:rPr>
              <a:t>E-commerce Major, </a:t>
            </a:r>
            <a:r>
              <a:rPr sz="1600" dirty="0" err="1">
                <a:solidFill>
                  <a:srgbClr val="2C3E50"/>
                </a:solidFill>
              </a:rPr>
              <a:t>Khadouri</a:t>
            </a:r>
            <a:r>
              <a:rPr sz="1600" dirty="0">
                <a:solidFill>
                  <a:srgbClr val="2C3E50"/>
                </a:solidFill>
              </a:rPr>
              <a:t> University</a:t>
            </a:r>
          </a:p>
          <a:p>
            <a:pPr algn="ctr"/>
            <a:r>
              <a:rPr sz="1600" dirty="0">
                <a:solidFill>
                  <a:srgbClr val="2C3E50"/>
                </a:solidFill>
              </a:rPr>
              <a:t>Course: Electronic Marketing</a:t>
            </a:r>
          </a:p>
          <a:p>
            <a:pPr algn="ctr"/>
            <a:r>
              <a:rPr sz="1600" dirty="0">
                <a:solidFill>
                  <a:srgbClr val="2C3E50"/>
                </a:solidFill>
              </a:rPr>
              <a:t>Instructor: </a:t>
            </a:r>
            <a:r>
              <a:rPr sz="1600" dirty="0" err="1">
                <a:solidFill>
                  <a:srgbClr val="2C3E50"/>
                </a:solidFill>
              </a:rPr>
              <a:t>Shaima</a:t>
            </a:r>
            <a:r>
              <a:rPr sz="1600" dirty="0">
                <a:solidFill>
                  <a:srgbClr val="2C3E50"/>
                </a:solidFill>
              </a:rPr>
              <a:t> </a:t>
            </a:r>
            <a:r>
              <a:rPr sz="1600" dirty="0" err="1">
                <a:solidFill>
                  <a:srgbClr val="2C3E50"/>
                </a:solidFill>
              </a:rPr>
              <a:t>Bowaghni</a:t>
            </a:r>
            <a:endParaRPr sz="1600" dirty="0">
              <a:solidFill>
                <a:srgbClr val="2C3E50"/>
              </a:solidFill>
            </a:endParaRPr>
          </a:p>
        </p:txBody>
      </p:sp>
      <p:pic>
        <p:nvPicPr>
          <p:cNvPr id="4" name="Picture 3" descr="cleanswift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30" y="2133026"/>
            <a:ext cx="1470025" cy="1470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74638"/>
            <a:ext cx="8229600" cy="1143000"/>
          </a:xfrm>
        </p:spPr>
        <p:txBody>
          <a:bodyPr/>
          <a:lstStyle/>
          <a:p>
            <a:pPr algn="l"/>
            <a:r>
              <a:rPr sz="3600" b="1" dirty="0">
                <a:solidFill>
                  <a:srgbClr val="2C3E50"/>
                </a:solidFill>
              </a:rPr>
              <a:t>Marketing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846138"/>
            <a:ext cx="8229600" cy="5737224"/>
          </a:xfrm>
        </p:spPr>
        <p:txBody>
          <a:bodyPr>
            <a:normAutofit fontScale="92500" lnSpcReduction="20000"/>
          </a:bodyPr>
          <a:lstStyle/>
          <a:p>
            <a:pPr algn="l"/>
            <a:endParaRPr dirty="0"/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3498DB"/>
                </a:solidFill>
              </a:rPr>
              <a:t>Competitive Strategy: Focused Differentiation</a:t>
            </a:r>
          </a:p>
          <a:p>
            <a:pPr>
              <a:lnSpc>
                <a:spcPct val="150000"/>
              </a:lnSpc>
            </a:pPr>
            <a:r>
              <a:rPr sz="1800" dirty="0">
                <a:solidFill>
                  <a:srgbClr val="2C3E50"/>
                </a:solidFill>
              </a:rPr>
              <a:t>We will focus on specific market segments in </a:t>
            </a:r>
            <a:r>
              <a:rPr sz="1800" dirty="0" err="1">
                <a:solidFill>
                  <a:srgbClr val="2C3E50"/>
                </a:solidFill>
              </a:rPr>
              <a:t>Tulkarm</a:t>
            </a:r>
            <a:r>
              <a:rPr sz="1800" dirty="0">
                <a:solidFill>
                  <a:srgbClr val="2C3E50"/>
                </a:solidFill>
              </a:rPr>
              <a:t> with a differentiated service offering that emphasizes convenience, quality, and technology.</a:t>
            </a: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sz="2400" b="1" dirty="0">
                <a:solidFill>
                  <a:srgbClr val="3498DB"/>
                </a:solidFill>
              </a:rPr>
              <a:t>Growth Strategy: Market Penetration &amp; Development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Phase 1: Establish strong presence in </a:t>
            </a:r>
            <a:r>
              <a:rPr sz="1800" b="0" dirty="0" err="1">
                <a:solidFill>
                  <a:srgbClr val="2C3E50"/>
                </a:solidFill>
              </a:rPr>
              <a:t>Tulkarm</a:t>
            </a:r>
            <a:endParaRPr sz="1800" b="0" dirty="0">
              <a:solidFill>
                <a:srgbClr val="2C3E50"/>
              </a:solidFill>
            </a:endParaRP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Phase 2: Expand to nearby cities with local operations centers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Phase 3: Introduce additional services (alterations, specialty cleaning)</a:t>
            </a: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sz="2400" b="1" dirty="0">
                <a:solidFill>
                  <a:srgbClr val="3498DB"/>
                </a:solidFill>
              </a:rPr>
              <a:t>Key Differentiators: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Unparalleled convenience through app-based service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High reliability and quality standards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Local focus (operations centers in each city)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User-friendly technology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sz="3600" b="1">
                <a:solidFill>
                  <a:srgbClr val="2C3E50"/>
                </a:solidFill>
              </a:rPr>
              <a:t>Marketing Mix (7Ps)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marketing_mix_7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457200"/>
            <a:ext cx="8229600" cy="1143000"/>
          </a:xfrm>
        </p:spPr>
        <p:txBody>
          <a:bodyPr/>
          <a:lstStyle/>
          <a:p>
            <a:pPr algn="l"/>
            <a:r>
              <a:rPr sz="3600" b="1" dirty="0">
                <a:solidFill>
                  <a:srgbClr val="2C3E50"/>
                </a:solidFill>
              </a:rPr>
              <a:t>Metrics &amp;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sz="2400" b="1" dirty="0">
                <a:solidFill>
                  <a:srgbClr val="3498DB"/>
                </a:solidFill>
              </a:rPr>
              <a:t>Key Performance Indicators (KPIs):</a:t>
            </a:r>
          </a:p>
          <a:p>
            <a:r>
              <a:rPr sz="1800" b="0" dirty="0">
                <a:solidFill>
                  <a:srgbClr val="2C3E50"/>
                </a:solidFill>
              </a:rPr>
              <a:t>App downloads and registrations</a:t>
            </a:r>
          </a:p>
          <a:p>
            <a:r>
              <a:rPr sz="1800" b="0" dirty="0">
                <a:solidFill>
                  <a:srgbClr val="2C3E50"/>
                </a:solidFill>
              </a:rPr>
              <a:t>Customer conversion rate</a:t>
            </a:r>
          </a:p>
          <a:p>
            <a:r>
              <a:rPr sz="1800" b="0" dirty="0">
                <a:solidFill>
                  <a:srgbClr val="2C3E50"/>
                </a:solidFill>
              </a:rPr>
              <a:t>Average order value</a:t>
            </a:r>
          </a:p>
          <a:p>
            <a:r>
              <a:rPr sz="1800" b="0" dirty="0">
                <a:solidFill>
                  <a:srgbClr val="2C3E50"/>
                </a:solidFill>
              </a:rPr>
              <a:t>Order frequency</a:t>
            </a:r>
          </a:p>
          <a:p>
            <a:r>
              <a:rPr sz="1800" b="0" dirty="0">
                <a:solidFill>
                  <a:srgbClr val="2C3E50"/>
                </a:solidFill>
              </a:rPr>
              <a:t>Customer ratings and satisfaction</a:t>
            </a:r>
          </a:p>
          <a:p>
            <a:pPr>
              <a:spcBef>
                <a:spcPts val="1500"/>
              </a:spcBef>
            </a:pPr>
            <a:r>
              <a:rPr sz="2400" b="1" dirty="0">
                <a:solidFill>
                  <a:srgbClr val="3498DB"/>
                </a:solidFill>
              </a:rPr>
              <a:t>Implementation Timeline:</a:t>
            </a:r>
          </a:p>
          <a:p>
            <a:r>
              <a:rPr sz="1800" b="0" dirty="0">
                <a:solidFill>
                  <a:srgbClr val="2C3E50"/>
                </a:solidFill>
              </a:rPr>
              <a:t>Month 1-2: App development and testing</a:t>
            </a:r>
          </a:p>
          <a:p>
            <a:r>
              <a:rPr sz="1800" b="0" dirty="0">
                <a:solidFill>
                  <a:srgbClr val="2C3E50"/>
                </a:solidFill>
              </a:rPr>
              <a:t>Month 2-3: Establish operations center and partnerships</a:t>
            </a:r>
          </a:p>
          <a:p>
            <a:r>
              <a:rPr sz="1800" b="0" dirty="0">
                <a:solidFill>
                  <a:srgbClr val="2C3E50"/>
                </a:solidFill>
              </a:rPr>
              <a:t>Month 3: Launch marketing campaign</a:t>
            </a:r>
          </a:p>
          <a:p>
            <a:r>
              <a:rPr sz="1800" b="0" dirty="0">
                <a:solidFill>
                  <a:srgbClr val="2C3E50"/>
                </a:solidFill>
              </a:rPr>
              <a:t>Month 4: Official service launch in </a:t>
            </a:r>
            <a:r>
              <a:rPr sz="1800" b="0" dirty="0" err="1">
                <a:solidFill>
                  <a:srgbClr val="2C3E50"/>
                </a:solidFill>
              </a:rPr>
              <a:t>Tulkarm</a:t>
            </a:r>
            <a:endParaRPr sz="1800" b="0" dirty="0">
              <a:solidFill>
                <a:srgbClr val="2C3E50"/>
              </a:solidFill>
            </a:endParaRPr>
          </a:p>
          <a:p>
            <a:r>
              <a:rPr sz="1800" b="0" dirty="0">
                <a:solidFill>
                  <a:srgbClr val="2C3E50"/>
                </a:solidFill>
              </a:rPr>
              <a:t>Month 6: Evaluation and strategy refinement</a:t>
            </a:r>
          </a:p>
          <a:p>
            <a:r>
              <a:rPr sz="1800" b="0" dirty="0">
                <a:solidFill>
                  <a:srgbClr val="2C3E50"/>
                </a:solidFill>
              </a:rPr>
              <a:t>Month 12: Begin expansion planning to additional cities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9899"/>
            <a:ext cx="8229600" cy="1143000"/>
          </a:xfrm>
        </p:spPr>
        <p:txBody>
          <a:bodyPr/>
          <a:lstStyle/>
          <a:p>
            <a:r>
              <a:rPr sz="3600" b="1" dirty="0">
                <a:solidFill>
                  <a:srgbClr val="2C3E50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612899"/>
            <a:ext cx="8229600" cy="4525963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endParaRPr dirty="0"/>
          </a:p>
          <a:p>
            <a:pPr>
              <a:lnSpc>
                <a:spcPct val="150000"/>
              </a:lnSpc>
            </a:pPr>
            <a:r>
              <a:rPr sz="2000" b="1" dirty="0" err="1">
                <a:solidFill>
                  <a:srgbClr val="3498DB"/>
                </a:solidFill>
              </a:rPr>
              <a:t>CleanSwift</a:t>
            </a:r>
            <a:r>
              <a:rPr sz="2000" b="1" dirty="0">
                <a:solidFill>
                  <a:srgbClr val="3498DB"/>
                </a:solidFill>
              </a:rPr>
              <a:t> provides an innovative solution to meet the laundry needs in </a:t>
            </a:r>
            <a:r>
              <a:rPr sz="2000" b="1" dirty="0" err="1">
                <a:solidFill>
                  <a:srgbClr val="3498DB"/>
                </a:solidFill>
              </a:rPr>
              <a:t>Tulkarm</a:t>
            </a:r>
            <a:r>
              <a:rPr sz="2000" b="1" dirty="0">
                <a:solidFill>
                  <a:srgbClr val="3498DB"/>
                </a:solidFill>
              </a:rPr>
              <a:t>:</a:t>
            </a:r>
          </a:p>
          <a:p>
            <a:pPr>
              <a:lnSpc>
                <a:spcPct val="160000"/>
              </a:lnSpc>
            </a:pPr>
            <a:r>
              <a:rPr sz="1800" b="0" dirty="0">
                <a:solidFill>
                  <a:srgbClr val="2C3E50"/>
                </a:solidFill>
              </a:rPr>
              <a:t>Addresses clear market need for convenient, high-quality laundry services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Combines technology and service excellence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Focused strategy with clear objectives and implementation plan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Local operations model addresses transportation challenges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Comprehensive marketing mix to drive customer acquisition and retention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Scalable business model with potential for expansion</a:t>
            </a:r>
          </a:p>
        </p:txBody>
      </p:sp>
      <p:pic>
        <p:nvPicPr>
          <p:cNvPr id="4" name="Picture 3" descr="cleanswift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469899"/>
            <a:ext cx="12827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757" y="731837"/>
            <a:ext cx="8229600" cy="1143000"/>
          </a:xfrm>
        </p:spPr>
        <p:txBody>
          <a:bodyPr/>
          <a:lstStyle/>
          <a:p>
            <a:pPr algn="l"/>
            <a:r>
              <a:rPr sz="3600" b="1" dirty="0">
                <a:solidFill>
                  <a:srgbClr val="2C3E50"/>
                </a:solidFill>
              </a:rPr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dirty="0"/>
          </a:p>
          <a:p>
            <a:pPr>
              <a:lnSpc>
                <a:spcPct val="150000"/>
              </a:lnSpc>
            </a:pPr>
            <a:r>
              <a:rPr sz="1800" b="1" dirty="0">
                <a:solidFill>
                  <a:srgbClr val="2C3E50"/>
                </a:solidFill>
              </a:rPr>
              <a:t>Innovative laundry and ironing service app for </a:t>
            </a:r>
            <a:r>
              <a:rPr sz="1800" b="1" dirty="0" err="1">
                <a:solidFill>
                  <a:srgbClr val="2C3E50"/>
                </a:solidFill>
              </a:rPr>
              <a:t>Tulkarm</a:t>
            </a:r>
            <a:r>
              <a:rPr sz="1800" b="1" dirty="0">
                <a:solidFill>
                  <a:srgbClr val="2C3E50"/>
                </a:solidFill>
              </a:rPr>
              <a:t>, Palestine</a:t>
            </a:r>
            <a:endParaRPr lang="ar-SA" sz="1800" b="1" dirty="0">
              <a:solidFill>
                <a:srgbClr val="2C3E50"/>
              </a:solidFill>
            </a:endParaRP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Addresses the needs of busy professionals, families, and students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Comprehensive service: pickup, washing, ironing, delivery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User-friendly mobile app for ordering, tracking, and payment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Differentiated by convenience, quality, and technology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Local operations model to address transportation challenges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Clear marketing objectives and implementation strategy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757" y="457200"/>
            <a:ext cx="4452425" cy="1143000"/>
          </a:xfrm>
        </p:spPr>
        <p:txBody>
          <a:bodyPr>
            <a:normAutofit/>
          </a:bodyPr>
          <a:lstStyle/>
          <a:p>
            <a:pPr algn="l"/>
            <a:r>
              <a:rPr sz="3600" b="1" dirty="0">
                <a:solidFill>
                  <a:srgbClr val="2C3E50"/>
                </a:solidFill>
              </a:rPr>
              <a:t>Mission &amp;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2400" b="1" dirty="0">
                <a:solidFill>
                  <a:srgbClr val="3498DB"/>
                </a:solidFill>
              </a:rPr>
              <a:t>Mission Statement:</a:t>
            </a:r>
          </a:p>
          <a:p>
            <a:pPr>
              <a:lnSpc>
                <a:spcPct val="150000"/>
              </a:lnSpc>
            </a:pPr>
            <a:r>
              <a:rPr sz="1800" dirty="0">
                <a:solidFill>
                  <a:srgbClr val="2C3E50"/>
                </a:solidFill>
              </a:rPr>
              <a:t>To simplify the lives of busy individuals and families by providing a convenient, reliable, and high-quality laundry and ironing service accessible through an easy-to-use mobile application.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sz="2400" b="1" dirty="0">
                <a:solidFill>
                  <a:srgbClr val="3498DB"/>
                </a:solidFill>
              </a:rPr>
              <a:t>Key Resources: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Technological: Mobile app for iOS and Android platforms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Human: Skilled laundry professionals and delivery drivers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Physical: Local laundry facilities with industrial equipment</a:t>
            </a:r>
          </a:p>
          <a:p>
            <a:pPr>
              <a:lnSpc>
                <a:spcPct val="150000"/>
              </a:lnSpc>
            </a:pPr>
            <a:r>
              <a:rPr sz="1800" b="0" dirty="0">
                <a:solidFill>
                  <a:srgbClr val="2C3E50"/>
                </a:solidFill>
              </a:rPr>
              <a:t>Financial: Initial funding for development and operations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1143000"/>
          </a:xfrm>
        </p:spPr>
        <p:txBody>
          <a:bodyPr/>
          <a:lstStyle/>
          <a:p>
            <a:r>
              <a:rPr sz="3600" b="1" dirty="0">
                <a:solidFill>
                  <a:srgbClr val="2C3E50"/>
                </a:solidFill>
              </a:rPr>
              <a:t>Services Offered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31746"/>
              </p:ext>
            </p:extLst>
          </p:nvPr>
        </p:nvGraphicFramePr>
        <p:xfrm>
          <a:off x="0" y="1097280"/>
          <a:ext cx="9144001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52144">
                <a:tc>
                  <a:txBody>
                    <a:bodyPr/>
                    <a:lstStyle/>
                    <a:p>
                      <a:pPr algn="ctr"/>
                      <a:r>
                        <a:rPr sz="2000" b="1">
                          <a:solidFill>
                            <a:srgbClr val="FFFFFF"/>
                          </a:solidFill>
                        </a:rPr>
                        <a:t>Service</a:t>
                      </a:r>
                    </a:p>
                  </a:txBody>
                  <a:tcPr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000" b="1">
                          <a:solidFill>
                            <a:srgbClr val="FFFFFF"/>
                          </a:solidFill>
                        </a:rPr>
                        <a:t>Pricing Mechanism</a:t>
                      </a:r>
                    </a:p>
                  </a:txBody>
                  <a:tcPr>
                    <a:solidFill>
                      <a:srgbClr val="3498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2000" b="1">
                          <a:solidFill>
                            <a:srgbClr val="FFFFFF"/>
                          </a:solidFill>
                        </a:rPr>
                        <a:t>Key Benefit</a:t>
                      </a:r>
                    </a:p>
                  </a:txBody>
                  <a:tcPr>
                    <a:solidFill>
                      <a:srgbClr val="349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2144">
                <a:tc>
                  <a:txBody>
                    <a:bodyPr/>
                    <a:lstStyle/>
                    <a:p>
                      <a:pPr algn="l"/>
                      <a:r>
                        <a:rPr sz="1800" b="1">
                          <a:solidFill>
                            <a:srgbClr val="2C3E50"/>
                          </a:solidFill>
                        </a:rPr>
                        <a:t>Wash &amp; Fold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Washing, drying, and folding everyday clothes with high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Per kilogram / Per bag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Time and effort saving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144">
                <a:tc>
                  <a:txBody>
                    <a:bodyPr/>
                    <a:lstStyle/>
                    <a:p>
                      <a:pPr algn="l"/>
                      <a:r>
                        <a:rPr sz="1800" b="1">
                          <a:solidFill>
                            <a:srgbClr val="2C3E50"/>
                          </a:solidFill>
                        </a:rPr>
                        <a:t>Professional Ironing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Carefully ironing clothes to ensure they are wrinkle-free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 dirty="0">
                          <a:solidFill>
                            <a:srgbClr val="2C3E50"/>
                          </a:solidFill>
                        </a:rPr>
                        <a:t>Per piece /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Ready-to-wear clothes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2144">
                <a:tc>
                  <a:txBody>
                    <a:bodyPr/>
                    <a:lstStyle/>
                    <a:p>
                      <a:pPr algn="l"/>
                      <a:r>
                        <a:rPr sz="1800" b="1">
                          <a:solidFill>
                            <a:srgbClr val="2C3E50"/>
                          </a:solidFill>
                        </a:rPr>
                        <a:t>Dry Cleaning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Specialized cleaning for delicate clothes (via partners)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Per piece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Preservation of delicate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2144">
                <a:tc>
                  <a:txBody>
                    <a:bodyPr/>
                    <a:lstStyle/>
                    <a:p>
                      <a:pPr algn="l"/>
                      <a:r>
                        <a:rPr sz="1800" b="1">
                          <a:solidFill>
                            <a:srgbClr val="2C3E50"/>
                          </a:solidFill>
                        </a:rPr>
                        <a:t>App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Easy ordering, tracking, payment, preference 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>
                          <a:solidFill>
                            <a:srgbClr val="2C3E50"/>
                          </a:solidFill>
                        </a:rPr>
                        <a:t>Included in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600" b="0" dirty="0">
                          <a:solidFill>
                            <a:srgbClr val="2C3E50"/>
                          </a:solidFill>
                        </a:rPr>
                        <a:t>Convenience and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996" y="246503"/>
            <a:ext cx="8229600" cy="1143000"/>
          </a:xfrm>
        </p:spPr>
        <p:txBody>
          <a:bodyPr>
            <a:normAutofit/>
          </a:bodyPr>
          <a:lstStyle/>
          <a:p>
            <a:r>
              <a:rPr b="1" dirty="0">
                <a:solidFill>
                  <a:srgbClr val="2C3E50"/>
                </a:solidFill>
              </a:rPr>
              <a:t>P</a:t>
            </a:r>
            <a:r>
              <a:rPr b="1" dirty="0">
                <a:solidFill>
                  <a:schemeClr val="accent2"/>
                </a:solidFill>
              </a:rPr>
              <a:t>E</a:t>
            </a:r>
            <a:r>
              <a:rPr b="1" dirty="0">
                <a:solidFill>
                  <a:srgbClr val="00B0F0"/>
                </a:solidFill>
              </a:rPr>
              <a:t>S</a:t>
            </a:r>
            <a:r>
              <a:rPr b="1" dirty="0">
                <a:solidFill>
                  <a:srgbClr val="FFFF00"/>
                </a:solidFill>
              </a:rPr>
              <a:t>T</a:t>
            </a:r>
            <a:r>
              <a:rPr b="1" dirty="0">
                <a:solidFill>
                  <a:srgbClr val="00B050"/>
                </a:solidFill>
              </a:rPr>
              <a:t>E</a:t>
            </a:r>
            <a:r>
              <a:rPr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b="1" dirty="0">
                <a:solidFill>
                  <a:srgbClr val="2C3E50"/>
                </a:solidFill>
              </a:rPr>
              <a:t>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2203" y="958680"/>
            <a:ext cx="9003323" cy="5231105"/>
          </a:xfrm>
        </p:spPr>
        <p:txBody>
          <a:bodyPr>
            <a:noAutofit/>
          </a:bodyPr>
          <a:lstStyle/>
          <a:p>
            <a:pPr algn="l"/>
            <a:endParaRPr sz="2200" dirty="0"/>
          </a:p>
          <a:p>
            <a:pPr>
              <a:lnSpc>
                <a:spcPct val="150000"/>
              </a:lnSpc>
            </a:pPr>
            <a:r>
              <a:rPr sz="2200" b="1" dirty="0">
                <a:solidFill>
                  <a:srgbClr val="2C3E50"/>
                </a:solidFill>
              </a:rPr>
              <a:t>Political: </a:t>
            </a:r>
            <a:r>
              <a:rPr sz="2200" dirty="0">
                <a:solidFill>
                  <a:srgbClr val="2C3E50"/>
                </a:solidFill>
              </a:rPr>
              <a:t>Local business regulations, labor laws, data privacy laws</a:t>
            </a:r>
          </a:p>
          <a:p>
            <a:pPr>
              <a:lnSpc>
                <a:spcPct val="150000"/>
              </a:lnSpc>
            </a:pPr>
            <a:r>
              <a:rPr sz="2200" b="1" dirty="0">
                <a:solidFill>
                  <a:schemeClr val="accent2"/>
                </a:solidFill>
              </a:rPr>
              <a:t>Economic: </a:t>
            </a:r>
            <a:r>
              <a:rPr sz="2200" dirty="0">
                <a:solidFill>
                  <a:srgbClr val="2C3E50"/>
                </a:solidFill>
              </a:rPr>
              <a:t>Disposable income, economic growth, inflation, consumer spending</a:t>
            </a:r>
          </a:p>
          <a:p>
            <a:pPr>
              <a:lnSpc>
                <a:spcPct val="150000"/>
              </a:lnSpc>
            </a:pPr>
            <a:r>
              <a:rPr sz="2200" b="1" dirty="0">
                <a:solidFill>
                  <a:srgbClr val="3498DB"/>
                </a:solidFill>
              </a:rPr>
              <a:t>Social: </a:t>
            </a:r>
            <a:r>
              <a:rPr sz="2200" dirty="0">
                <a:solidFill>
                  <a:srgbClr val="2C3E50"/>
                </a:solidFill>
              </a:rPr>
              <a:t>Busy lifestyles, attitudes toward outsourcing, technology adoption</a:t>
            </a:r>
          </a:p>
          <a:p>
            <a:pPr>
              <a:lnSpc>
                <a:spcPct val="150000"/>
              </a:lnSpc>
            </a:pPr>
            <a:r>
              <a:rPr sz="2200" b="1" dirty="0">
                <a:solidFill>
                  <a:srgbClr val="F1C40F"/>
                </a:solidFill>
              </a:rPr>
              <a:t>Technological: </a:t>
            </a:r>
            <a:r>
              <a:rPr sz="2200" dirty="0">
                <a:solidFill>
                  <a:srgbClr val="2C3E50"/>
                </a:solidFill>
              </a:rPr>
              <a:t>Smartphone penetration, internet reliability, payment systems</a:t>
            </a:r>
          </a:p>
          <a:p>
            <a:pPr>
              <a:lnSpc>
                <a:spcPct val="150000"/>
              </a:lnSpc>
            </a:pPr>
            <a:r>
              <a:rPr sz="2200" b="1" dirty="0">
                <a:solidFill>
                  <a:srgbClr val="2ECC71"/>
                </a:solidFill>
              </a:rPr>
              <a:t>Environmental: </a:t>
            </a:r>
            <a:r>
              <a:rPr sz="2200" dirty="0">
                <a:solidFill>
                  <a:srgbClr val="2C3E50"/>
                </a:solidFill>
              </a:rPr>
              <a:t>Water/energy consumption, eco-friendly detergents, carbon footprint</a:t>
            </a:r>
          </a:p>
          <a:p>
            <a:pPr>
              <a:lnSpc>
                <a:spcPct val="150000"/>
              </a:lnSpc>
            </a:pPr>
            <a:r>
              <a:rPr sz="2200" b="1" dirty="0">
                <a:solidFill>
                  <a:schemeClr val="accent6">
                    <a:lumMod val="75000"/>
                  </a:schemeClr>
                </a:solidFill>
              </a:rPr>
              <a:t>Legal:</a:t>
            </a:r>
            <a:r>
              <a:rPr sz="2200" b="1" dirty="0">
                <a:solidFill>
                  <a:srgbClr val="E74C3C"/>
                </a:solidFill>
              </a:rPr>
              <a:t> </a:t>
            </a:r>
            <a:r>
              <a:rPr sz="2200" dirty="0">
                <a:solidFill>
                  <a:srgbClr val="2C3E50"/>
                </a:solidFill>
              </a:rPr>
              <a:t>Consumer protection laws, health &amp; safety regulations, licensing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72F6C2DB-7BE3-4913-A12C-C92D12125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876" y="0"/>
            <a:ext cx="9399752" cy="69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51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933702" y="1557337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sz="6600" b="1" dirty="0">
                <a:solidFill>
                  <a:srgbClr val="005828"/>
                </a:solidFill>
              </a:rPr>
              <a:t>S</a:t>
            </a:r>
            <a:r>
              <a:rPr sz="6600" b="1" dirty="0">
                <a:solidFill>
                  <a:srgbClr val="C00000"/>
                </a:solidFill>
              </a:rPr>
              <a:t>W</a:t>
            </a:r>
            <a:r>
              <a:rPr sz="6600" b="1" dirty="0">
                <a:solidFill>
                  <a:srgbClr val="002060"/>
                </a:solidFill>
              </a:rPr>
              <a:t>O</a:t>
            </a:r>
            <a:r>
              <a:rPr sz="6600" b="1" dirty="0">
                <a:solidFill>
                  <a:srgbClr val="FFC000"/>
                </a:solidFill>
              </a:rPr>
              <a:t>T</a:t>
            </a:r>
            <a:r>
              <a:rPr sz="6600" b="1" dirty="0">
                <a:solidFill>
                  <a:srgbClr val="2C3E50"/>
                </a:solidFill>
              </a:rPr>
              <a:t> Analysis</a:t>
            </a: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4CE763B9-EDD8-4A7A-8471-AB78D4ABD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800" y="-25760"/>
            <a:ext cx="5676900" cy="6883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8229600" cy="1143000"/>
          </a:xfrm>
        </p:spPr>
        <p:txBody>
          <a:bodyPr/>
          <a:lstStyle/>
          <a:p>
            <a:pPr algn="l"/>
            <a:r>
              <a:rPr sz="3600" b="1" dirty="0">
                <a:solidFill>
                  <a:srgbClr val="2C3E50"/>
                </a:solidFill>
              </a:rPr>
              <a:t>Target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00100"/>
            <a:ext cx="8509000" cy="5816600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</a:pPr>
            <a:r>
              <a:rPr sz="2400" b="1" dirty="0">
                <a:solidFill>
                  <a:srgbClr val="3498DB"/>
                </a:solidFill>
              </a:rPr>
              <a:t>Primary Market Segments:</a:t>
            </a:r>
          </a:p>
          <a:p>
            <a:pPr>
              <a:lnSpc>
                <a:spcPct val="150000"/>
              </a:lnSpc>
            </a:pPr>
            <a:r>
              <a:rPr sz="2600" b="1" dirty="0">
                <a:solidFill>
                  <a:srgbClr val="2C3E50"/>
                </a:solidFill>
              </a:rPr>
              <a:t>1. Busy Professionals &amp; Dual-Income Families</a:t>
            </a:r>
          </a:p>
          <a:p>
            <a:pPr lvl="1">
              <a:lnSpc>
                <a:spcPct val="150000"/>
              </a:lnSpc>
            </a:pPr>
            <a:r>
              <a:rPr sz="2600" b="0" dirty="0">
                <a:solidFill>
                  <a:srgbClr val="2C3E50"/>
                </a:solidFill>
              </a:rPr>
              <a:t>Age: 25-50 years</a:t>
            </a:r>
          </a:p>
          <a:p>
            <a:pPr lvl="1">
              <a:lnSpc>
                <a:spcPct val="150000"/>
              </a:lnSpc>
            </a:pPr>
            <a:r>
              <a:rPr sz="2600" b="0" dirty="0">
                <a:solidFill>
                  <a:srgbClr val="2C3E50"/>
                </a:solidFill>
              </a:rPr>
              <a:t>Income: Medium to high</a:t>
            </a:r>
          </a:p>
          <a:p>
            <a:pPr lvl="1">
              <a:lnSpc>
                <a:spcPct val="150000"/>
              </a:lnSpc>
            </a:pPr>
            <a:r>
              <a:rPr sz="2600" b="0" dirty="0">
                <a:solidFill>
                  <a:srgbClr val="2C3E50"/>
                </a:solidFill>
              </a:rPr>
              <a:t>Characteristics: Value time, </a:t>
            </a:r>
            <a:endParaRPr lang="ar-SA" sz="2600" b="0" dirty="0">
              <a:solidFill>
                <a:srgbClr val="2C3E5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sz="2600" b="0" dirty="0">
                <a:solidFill>
                  <a:srgbClr val="2C3E50"/>
                </a:solidFill>
              </a:rPr>
              <a:t> schedules, quality-conscious</a:t>
            </a:r>
          </a:p>
          <a:p>
            <a:pPr lvl="1">
              <a:lnSpc>
                <a:spcPct val="150000"/>
              </a:lnSpc>
            </a:pPr>
            <a:r>
              <a:rPr sz="2600" b="0" dirty="0">
                <a:solidFill>
                  <a:srgbClr val="2C3E50"/>
                </a:solidFill>
              </a:rPr>
              <a:t>Key message: "Reclaim your time, </a:t>
            </a:r>
            <a:endParaRPr lang="ar-SA" sz="2600" b="0" dirty="0">
              <a:solidFill>
                <a:srgbClr val="2C3E5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sz="2600" b="0" dirty="0">
                <a:solidFill>
                  <a:srgbClr val="2C3E50"/>
                </a:solidFill>
              </a:rPr>
              <a:t>we'll handle your laundry"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sz="2600" b="1" dirty="0">
                <a:solidFill>
                  <a:srgbClr val="2C3E50"/>
                </a:solidFill>
              </a:rPr>
              <a:t>2. Students &amp; Young Independents</a:t>
            </a:r>
          </a:p>
          <a:p>
            <a:pPr lvl="1">
              <a:lnSpc>
                <a:spcPct val="150000"/>
              </a:lnSpc>
            </a:pPr>
            <a:r>
              <a:rPr sz="2600" b="0" dirty="0">
                <a:solidFill>
                  <a:srgbClr val="2C3E50"/>
                </a:solidFill>
              </a:rPr>
              <a:t>Age: 18-25 years</a:t>
            </a:r>
          </a:p>
          <a:p>
            <a:pPr lvl="1">
              <a:lnSpc>
                <a:spcPct val="150000"/>
              </a:lnSpc>
            </a:pPr>
            <a:r>
              <a:rPr sz="2600" b="0" dirty="0">
                <a:solidFill>
                  <a:srgbClr val="2C3E50"/>
                </a:solidFill>
              </a:rPr>
              <a:t>Characteristics: Tech-savvy, convenience-oriented, </a:t>
            </a:r>
            <a:endParaRPr lang="ar-SA" sz="2600" b="0" dirty="0">
              <a:solidFill>
                <a:srgbClr val="2C3E5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sz="2600" b="0" dirty="0">
                <a:solidFill>
                  <a:srgbClr val="2C3E50"/>
                </a:solidFill>
              </a:rPr>
              <a:t>price-sensitive</a:t>
            </a:r>
          </a:p>
          <a:p>
            <a:pPr lvl="1">
              <a:lnSpc>
                <a:spcPct val="150000"/>
              </a:lnSpc>
            </a:pPr>
            <a:r>
              <a:rPr sz="2600" b="0" dirty="0">
                <a:solidFill>
                  <a:srgbClr val="2C3E50"/>
                </a:solidFill>
              </a:rPr>
              <a:t>Key message: "Your laundry made easy with just a tap"</a:t>
            </a:r>
          </a:p>
        </p:txBody>
      </p:sp>
      <p:pic>
        <p:nvPicPr>
          <p:cNvPr id="4" name="Picture 3" descr="cleanswift_app_interface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</a:extLst>
          </a:blip>
          <a:srcRect l="-7106" t="-2861" r="-7106" b="-2861"/>
          <a:stretch/>
        </p:blipFill>
        <p:spPr>
          <a:xfrm>
            <a:off x="5412116" y="-127000"/>
            <a:ext cx="3985884" cy="553445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sz="3600" b="1" dirty="0">
                <a:solidFill>
                  <a:srgbClr val="2C3E50"/>
                </a:solidFill>
              </a:rPr>
              <a:t>Marketing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571500"/>
            <a:ext cx="8343900" cy="5422900"/>
          </a:xfrm>
        </p:spPr>
        <p:txBody>
          <a:bodyPr>
            <a:normAutofit fontScale="85000" lnSpcReduction="20000"/>
          </a:bodyPr>
          <a:lstStyle/>
          <a:p>
            <a:pPr algn="l"/>
            <a:endParaRPr dirty="0"/>
          </a:p>
          <a:p>
            <a:pPr>
              <a:lnSpc>
                <a:spcPct val="160000"/>
              </a:lnSpc>
            </a:pPr>
            <a:r>
              <a:rPr sz="2400" b="1" dirty="0">
                <a:solidFill>
                  <a:srgbClr val="3498DB"/>
                </a:solidFill>
                <a:latin typeface="16 (النص الأساسي)"/>
              </a:rPr>
              <a:t>Market Objectives:</a:t>
            </a:r>
          </a:p>
          <a:p>
            <a:pPr>
              <a:lnSpc>
                <a:spcPct val="160000"/>
              </a:lnSpc>
            </a:pPr>
            <a:r>
              <a:rPr sz="1800" b="1" dirty="0">
                <a:solidFill>
                  <a:srgbClr val="2C3E50"/>
                </a:solidFill>
                <a:latin typeface="16 (النص الأساسي)"/>
              </a:rPr>
              <a:t>Acquire 500 active customers within 6 months</a:t>
            </a:r>
          </a:p>
          <a:p>
            <a:pPr>
              <a:lnSpc>
                <a:spcPct val="160000"/>
              </a:lnSpc>
            </a:pPr>
            <a:r>
              <a:rPr sz="1800" b="1" dirty="0">
                <a:solidFill>
                  <a:srgbClr val="2C3E50"/>
                </a:solidFill>
                <a:latin typeface="16 (النص الأساسي)"/>
              </a:rPr>
              <a:t>Achieve 20% brand recall within one year</a:t>
            </a:r>
          </a:p>
          <a:p>
            <a:pPr>
              <a:lnSpc>
                <a:spcPct val="160000"/>
              </a:lnSpc>
            </a:pPr>
            <a:r>
              <a:rPr sz="1800" b="1" dirty="0">
                <a:solidFill>
                  <a:srgbClr val="2C3E50"/>
                </a:solidFill>
                <a:latin typeface="16 (النص الأساسي)"/>
              </a:rPr>
              <a:t>Establish operations in all neighborhoods of </a:t>
            </a:r>
            <a:r>
              <a:rPr sz="1800" b="1" dirty="0" err="1">
                <a:solidFill>
                  <a:srgbClr val="2C3E50"/>
                </a:solidFill>
                <a:latin typeface="16 (النص الأساسي)"/>
              </a:rPr>
              <a:t>Tulkarm</a:t>
            </a:r>
            <a:endParaRPr sz="1800" b="1" dirty="0">
              <a:solidFill>
                <a:srgbClr val="2C3E50"/>
              </a:solidFill>
              <a:latin typeface="16 (النص الأساسي)"/>
            </a:endParaRPr>
          </a:p>
          <a:p>
            <a:pPr>
              <a:lnSpc>
                <a:spcPct val="160000"/>
              </a:lnSpc>
              <a:spcBef>
                <a:spcPts val="1500"/>
              </a:spcBef>
            </a:pPr>
            <a:r>
              <a:rPr sz="2400" b="1" dirty="0">
                <a:solidFill>
                  <a:srgbClr val="2ECC71"/>
                </a:solidFill>
                <a:latin typeface="16 (النص الأساسي)"/>
              </a:rPr>
              <a:t>Financial Objectives:</a:t>
            </a:r>
          </a:p>
          <a:p>
            <a:pPr>
              <a:lnSpc>
                <a:spcPct val="160000"/>
              </a:lnSpc>
            </a:pPr>
            <a:r>
              <a:rPr sz="1800" b="1" dirty="0">
                <a:solidFill>
                  <a:srgbClr val="2C3E50"/>
                </a:solidFill>
                <a:latin typeface="16 (النص الأساسي)"/>
              </a:rPr>
              <a:t>Reach break-even within 12-18 months</a:t>
            </a:r>
          </a:p>
          <a:p>
            <a:pPr>
              <a:lnSpc>
                <a:spcPct val="160000"/>
              </a:lnSpc>
            </a:pPr>
            <a:r>
              <a:rPr sz="1800" b="1" dirty="0">
                <a:solidFill>
                  <a:srgbClr val="2C3E50"/>
                </a:solidFill>
                <a:latin typeface="16 (النص الأساسي)"/>
              </a:rPr>
              <a:t>Increase average order value by 10% in first year</a:t>
            </a:r>
          </a:p>
          <a:p>
            <a:pPr>
              <a:lnSpc>
                <a:spcPct val="160000"/>
              </a:lnSpc>
            </a:pPr>
            <a:r>
              <a:rPr sz="1800" b="1" dirty="0">
                <a:solidFill>
                  <a:srgbClr val="2C3E50"/>
                </a:solidFill>
                <a:latin typeface="16 (النص الأساسي)"/>
              </a:rPr>
              <a:t>Achieve 15% profit margin by end of second year</a:t>
            </a:r>
          </a:p>
          <a:p>
            <a:pPr>
              <a:lnSpc>
                <a:spcPct val="160000"/>
              </a:lnSpc>
              <a:spcBef>
                <a:spcPts val="1500"/>
              </a:spcBef>
            </a:pPr>
            <a:r>
              <a:rPr sz="2400" b="1" dirty="0">
                <a:solidFill>
                  <a:srgbClr val="F1C40F"/>
                </a:solidFill>
                <a:latin typeface="16 (النص الأساسي)"/>
              </a:rPr>
              <a:t>Operational Objectives:</a:t>
            </a:r>
          </a:p>
          <a:p>
            <a:pPr>
              <a:lnSpc>
                <a:spcPct val="160000"/>
              </a:lnSpc>
            </a:pPr>
            <a:r>
              <a:rPr sz="1800" b="1" dirty="0">
                <a:solidFill>
                  <a:srgbClr val="2C3E50"/>
                </a:solidFill>
                <a:latin typeface="16 (النص الأساسي)"/>
              </a:rPr>
              <a:t>Maintain 48-hour average delivery time</a:t>
            </a:r>
          </a:p>
          <a:p>
            <a:pPr>
              <a:lnSpc>
                <a:spcPct val="160000"/>
              </a:lnSpc>
            </a:pPr>
            <a:r>
              <a:rPr sz="1800" b="1" dirty="0">
                <a:solidFill>
                  <a:srgbClr val="2C3E50"/>
                </a:solidFill>
                <a:latin typeface="16 (النص الأساسي)"/>
              </a:rPr>
              <a:t>Achieve 98%+ order accuracy rate</a:t>
            </a:r>
          </a:p>
          <a:p>
            <a:pPr>
              <a:lnSpc>
                <a:spcPct val="160000"/>
              </a:lnSpc>
            </a:pPr>
            <a:r>
              <a:rPr sz="1800" b="1" dirty="0">
                <a:solidFill>
                  <a:srgbClr val="2C3E50"/>
                </a:solidFill>
                <a:latin typeface="16 (النص الأساسي)"/>
              </a:rPr>
              <a:t>Attain 4.5+ star average customer rating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693</Words>
  <Application>Microsoft Office PowerPoint</Application>
  <PresentationFormat>عرض على الشاشة (4:3)</PresentationFormat>
  <Paragraphs>118</Paragraphs>
  <Slides>13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13</vt:i4>
      </vt:variant>
    </vt:vector>
  </HeadingPairs>
  <TitlesOfParts>
    <vt:vector size="17" baseType="lpstr">
      <vt:lpstr>16 (النص الأساسي)</vt:lpstr>
      <vt:lpstr>Arial</vt:lpstr>
      <vt:lpstr>Calibri</vt:lpstr>
      <vt:lpstr>Office Theme</vt:lpstr>
      <vt:lpstr>CleanSwift Laundry App</vt:lpstr>
      <vt:lpstr>Executive Summary</vt:lpstr>
      <vt:lpstr>Mission &amp; Resources</vt:lpstr>
      <vt:lpstr>Services Offered</vt:lpstr>
      <vt:lpstr>PESTEL Analysis</vt:lpstr>
      <vt:lpstr>عرض تقديمي في PowerPoint</vt:lpstr>
      <vt:lpstr>SWOT Analysis</vt:lpstr>
      <vt:lpstr>Target Market</vt:lpstr>
      <vt:lpstr>Marketing Objectives</vt:lpstr>
      <vt:lpstr>Marketing Strategy</vt:lpstr>
      <vt:lpstr>Marketing Mix (7Ps)</vt:lpstr>
      <vt:lpstr>Metrics &amp; Implementation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CleanSwift Laundry App</dc:title>
  <dc:subject/>
  <dc:creator/>
  <cp:keywords/>
  <dc:description>generated using python-pptx</dc:description>
  <cp:lastModifiedBy>sujood</cp:lastModifiedBy>
  <cp:revision>5</cp:revision>
  <dcterms:created xsi:type="dcterms:W3CDTF">2013-01-27T09:14:16Z</dcterms:created>
  <dcterms:modified xsi:type="dcterms:W3CDTF">2025-08-01T16:41:14Z</dcterms:modified>
  <cp:category/>
</cp:coreProperties>
</file>